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 id="270" r:id="rId16"/>
    <p:sldId id="27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35420CF-CD9C-4731-B77F-B7C7BDB10617}" type="datetimeFigureOut">
              <a:rPr lang="en-US" smtClean="0"/>
              <a:t>2/17/2011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317E5C8-6B2E-4B11-94A8-BD4BEC49034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20CF-CD9C-4731-B77F-B7C7BDB10617}"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20CF-CD9C-4731-B77F-B7C7BDB10617}"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5420CF-CD9C-4731-B77F-B7C7BDB10617}"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35420CF-CD9C-4731-B77F-B7C7BDB10617}" type="datetimeFigureOut">
              <a:rPr lang="en-US" smtClean="0"/>
              <a:t>2/17/2011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17E5C8-6B2E-4B11-94A8-BD4BEC49034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5420CF-CD9C-4731-B77F-B7C7BDB10617}"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35420CF-CD9C-4731-B77F-B7C7BDB10617}" type="datetimeFigureOut">
              <a:rPr lang="en-US" smtClean="0"/>
              <a:t>2/17/2011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35420CF-CD9C-4731-B77F-B7C7BDB10617}" type="datetimeFigureOut">
              <a:rPr lang="en-US" smtClean="0"/>
              <a:t>2/17/2011</a:t>
            </a:fld>
            <a:endParaRPr lang="en-US"/>
          </a:p>
        </p:txBody>
      </p:sp>
      <p:sp>
        <p:nvSpPr>
          <p:cNvPr id="8" name="Slide Number Placeholder 7"/>
          <p:cNvSpPr>
            <a:spLocks noGrp="1"/>
          </p:cNvSpPr>
          <p:nvPr>
            <p:ph type="sldNum" sz="quarter" idx="11"/>
          </p:nvPr>
        </p:nvSpPr>
        <p:spPr/>
        <p:txBody>
          <a:bodyPr/>
          <a:lstStyle/>
          <a:p>
            <a:fld id="{9317E5C8-6B2E-4B11-94A8-BD4BEC49034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420CF-CD9C-4731-B77F-B7C7BDB10617}" type="datetimeFigureOut">
              <a:rPr lang="en-US" smtClean="0"/>
              <a:t>2/17/2011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35420CF-CD9C-4731-B77F-B7C7BDB10617}"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9317E5C8-6B2E-4B11-94A8-BD4BEC4903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535420CF-CD9C-4731-B77F-B7C7BDB10617}" type="datetimeFigureOut">
              <a:rPr lang="en-US" smtClean="0"/>
              <a:t>2/17/2011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17E5C8-6B2E-4B11-94A8-BD4BEC4903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535420CF-CD9C-4731-B77F-B7C7BDB10617}" type="datetimeFigureOut">
              <a:rPr lang="en-US" smtClean="0"/>
              <a:t>2/17/2011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9317E5C8-6B2E-4B11-94A8-BD4BEC49034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6428936" cy="2301240"/>
          </a:xfrm>
        </p:spPr>
        <p:txBody>
          <a:bodyPr/>
          <a:lstStyle/>
          <a:p>
            <a:r>
              <a:rPr lang="en-US" dirty="0" smtClean="0"/>
              <a:t>Through the eyes of children</a:t>
            </a:r>
            <a:endParaRPr lang="en-US" dirty="0"/>
          </a:p>
        </p:txBody>
      </p:sp>
      <p:sp>
        <p:nvSpPr>
          <p:cNvPr id="3" name="Subtitle 2"/>
          <p:cNvSpPr>
            <a:spLocks noGrp="1"/>
          </p:cNvSpPr>
          <p:nvPr>
            <p:ph type="subTitle" idx="1"/>
          </p:nvPr>
        </p:nvSpPr>
        <p:spPr/>
        <p:txBody>
          <a:bodyPr/>
          <a:lstStyle/>
          <a:p>
            <a:r>
              <a:rPr lang="en-US" dirty="0" smtClean="0"/>
              <a:t>Our Changing World:  A Global Perspective</a:t>
            </a:r>
            <a:endParaRPr lang="en-US" dirty="0"/>
          </a:p>
        </p:txBody>
      </p:sp>
      <p:pic>
        <p:nvPicPr>
          <p:cNvPr id="1026" name="Picture 2" descr="C:\Documents and Settings\Administrator\Local Settings\Temporary Internet Files\Content.IE5\HA0RW5LQ\MC900433243[1].jpg"/>
          <p:cNvPicPr>
            <a:picLocks noChangeAspect="1" noChangeArrowheads="1"/>
          </p:cNvPicPr>
          <p:nvPr/>
        </p:nvPicPr>
        <p:blipFill>
          <a:blip r:embed="rId2" cstate="print"/>
          <a:srcRect/>
          <a:stretch>
            <a:fillRect/>
          </a:stretch>
        </p:blipFill>
        <p:spPr bwMode="auto">
          <a:xfrm>
            <a:off x="228600" y="304800"/>
            <a:ext cx="2209800" cy="2209800"/>
          </a:xfrm>
          <a:prstGeom prst="rect">
            <a:avLst/>
          </a:prstGeom>
          <a:noFill/>
        </p:spPr>
      </p:pic>
      <p:pic>
        <p:nvPicPr>
          <p:cNvPr id="1027" name="Picture 3" descr="C:\Documents and Settings\Administrator\Local Settings\Temporary Internet Files\Content.IE5\3J7PQ17U\MC900438229[1].wmf"/>
          <p:cNvPicPr>
            <a:picLocks noChangeAspect="1" noChangeArrowheads="1"/>
          </p:cNvPicPr>
          <p:nvPr/>
        </p:nvPicPr>
        <p:blipFill>
          <a:blip r:embed="rId3" cstate="print"/>
          <a:srcRect/>
          <a:stretch>
            <a:fillRect/>
          </a:stretch>
        </p:blipFill>
        <p:spPr bwMode="auto">
          <a:xfrm>
            <a:off x="6705600" y="4953000"/>
            <a:ext cx="1939925" cy="1292225"/>
          </a:xfrm>
          <a:prstGeom prst="rect">
            <a:avLst/>
          </a:prstGeom>
          <a:noFill/>
        </p:spPr>
      </p:pic>
      <p:sp>
        <p:nvSpPr>
          <p:cNvPr id="8" name="TextBox 7"/>
          <p:cNvSpPr txBox="1"/>
          <p:nvPr/>
        </p:nvSpPr>
        <p:spPr>
          <a:xfrm>
            <a:off x="685800" y="5943600"/>
            <a:ext cx="4191000" cy="369332"/>
          </a:xfrm>
          <a:prstGeom prst="rect">
            <a:avLst/>
          </a:prstGeom>
          <a:noFill/>
        </p:spPr>
        <p:txBody>
          <a:bodyPr wrap="square" rtlCol="0">
            <a:spAutoFit/>
          </a:bodyPr>
          <a:lstStyle/>
          <a:p>
            <a:r>
              <a:rPr lang="en-US" dirty="0" smtClean="0"/>
              <a:t>Shannon Russell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Deeper Analysis…</a:t>
            </a:r>
            <a:endParaRPr lang="en-US" dirty="0"/>
          </a:p>
        </p:txBody>
      </p:sp>
      <p:sp>
        <p:nvSpPr>
          <p:cNvPr id="3" name="Content Placeholder 2"/>
          <p:cNvSpPr>
            <a:spLocks noGrp="1"/>
          </p:cNvSpPr>
          <p:nvPr>
            <p:ph idx="1"/>
          </p:nvPr>
        </p:nvSpPr>
        <p:spPr/>
        <p:txBody>
          <a:bodyPr>
            <a:normAutofit fontScale="70000" lnSpcReduction="20000"/>
          </a:bodyPr>
          <a:lstStyle/>
          <a:p>
            <a:pPr lvl="1">
              <a:buNone/>
            </a:pPr>
            <a:r>
              <a:rPr lang="en-US" dirty="0" smtClean="0"/>
              <a:t> </a:t>
            </a:r>
            <a:r>
              <a:rPr lang="en-US" dirty="0" smtClean="0"/>
              <a:t>    In the previous image, the child showed a sophisticated understanding of the interconnectedness of the world.  This shows knowledge of social studies, because he understands the global exchange of markets, ideas, and shared responsibility of problems.  Because he demonstrates understanding of global involvement, it can be assumed he also understands politics plays a role in how much or little each country chooses to be involved in global issues.  He also has knowledge of geography, as is evident by the accurately placed continents and oceans on his map.  The diverse images of people (different clothes, doing different things, etc.) makes it clear he understands that people are diverse and are all part of our global society.  Because we know that people learn based on prior knowledge, we can assume that this child’s experiences and education (whether at home, school, or both) have kept him globally aware.  He must be surrounded by people or curriculum that help give him this global perspective.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8229600" cy="730250"/>
          </a:xfrm>
        </p:spPr>
        <p:txBody>
          <a:bodyPr>
            <a:normAutofit fontScale="90000"/>
          </a:bodyPr>
          <a:lstStyle/>
          <a:p>
            <a:r>
              <a:rPr lang="en-US" dirty="0" smtClean="0"/>
              <a:t>By embedding images representing technology in this picture, this child shows a clear understanding of the fact that it has played a major role in speeding up globalization and making it more efficient.  The text on the banner also makes evident the child’s belief that unity, peace, love, and harmony are necessary for a modern world’s success.</a:t>
            </a:r>
            <a:endParaRPr lang="en-US" dirty="0"/>
          </a:p>
        </p:txBody>
      </p:sp>
      <p:sp>
        <p:nvSpPr>
          <p:cNvPr id="3" name="Text Placeholder 2"/>
          <p:cNvSpPr>
            <a:spLocks noGrp="1"/>
          </p:cNvSpPr>
          <p:nvPr>
            <p:ph type="body" idx="2"/>
          </p:nvPr>
        </p:nvSpPr>
        <p:spPr>
          <a:xfrm>
            <a:off x="457200" y="214424"/>
            <a:ext cx="7848600" cy="914400"/>
          </a:xfrm>
        </p:spPr>
        <p:txBody>
          <a:bodyPr>
            <a:normAutofit/>
          </a:bodyPr>
          <a:lstStyle/>
          <a:p>
            <a:pPr algn="ctr"/>
            <a:r>
              <a:rPr lang="en-US" sz="3200" dirty="0" smtClean="0">
                <a:latin typeface="Lucida Handwriting" pitchFamily="66" charset="0"/>
              </a:rPr>
              <a:t>Globalization and Technology</a:t>
            </a:r>
            <a:endParaRPr lang="en-US" sz="3200" dirty="0">
              <a:latin typeface="Lucida Handwriting" pitchFamily="66" charset="0"/>
            </a:endParaRPr>
          </a:p>
        </p:txBody>
      </p:sp>
      <p:pic>
        <p:nvPicPr>
          <p:cNvPr id="5" name="Content Placeholder 4" descr="module 4 9.jpg"/>
          <p:cNvPicPr>
            <a:picLocks noGrp="1" noChangeAspect="1"/>
          </p:cNvPicPr>
          <p:nvPr>
            <p:ph sz="half" idx="1"/>
          </p:nvPr>
        </p:nvPicPr>
        <p:blipFill>
          <a:blip r:embed="rId2" cstate="print"/>
          <a:stretch>
            <a:fillRect/>
          </a:stretch>
        </p:blipFill>
        <p:spPr>
          <a:xfrm>
            <a:off x="1290410" y="2514600"/>
            <a:ext cx="5420179" cy="3962400"/>
          </a:xfrm>
        </p:spPr>
      </p:pic>
      <p:sp>
        <p:nvSpPr>
          <p:cNvPr id="6" name="TextBox 5"/>
          <p:cNvSpPr txBox="1"/>
          <p:nvPr/>
        </p:nvSpPr>
        <p:spPr>
          <a:xfrm>
            <a:off x="6781800" y="5867400"/>
            <a:ext cx="2133600" cy="461665"/>
          </a:xfrm>
          <a:prstGeom prst="rect">
            <a:avLst/>
          </a:prstGeom>
          <a:noFill/>
        </p:spPr>
        <p:txBody>
          <a:bodyPr wrap="square" rtlCol="0">
            <a:spAutoFit/>
          </a:bodyPr>
          <a:lstStyle/>
          <a:p>
            <a:r>
              <a:rPr lang="en-US" sz="1200" dirty="0" smtClean="0"/>
              <a:t>“All together, we are building a globalized world” - Estonia</a:t>
            </a:r>
            <a:endParaRPr lang="en-US" sz="1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Palatino Linotype" pitchFamily="18" charset="0"/>
              </a:rPr>
              <a:t>It’s a </a:t>
            </a:r>
            <a:r>
              <a:rPr lang="en-US" i="1" dirty="0" smtClean="0">
                <a:latin typeface="Palatino Linotype" pitchFamily="18" charset="0"/>
              </a:rPr>
              <a:t>Smaller</a:t>
            </a:r>
            <a:r>
              <a:rPr lang="en-US" dirty="0" smtClean="0">
                <a:latin typeface="Palatino Linotype" pitchFamily="18" charset="0"/>
              </a:rPr>
              <a:t> World, After All…</a:t>
            </a:r>
            <a:endParaRPr lang="en-US" dirty="0">
              <a:latin typeface="Palatino Linotype" pitchFamily="18" charset="0"/>
            </a:endParaRPr>
          </a:p>
        </p:txBody>
      </p:sp>
      <p:pic>
        <p:nvPicPr>
          <p:cNvPr id="4" name="Content Placeholder 3" descr="module 4 10.jpg"/>
          <p:cNvPicPr>
            <a:picLocks noGrp="1" noChangeAspect="1"/>
          </p:cNvPicPr>
          <p:nvPr>
            <p:ph idx="1"/>
          </p:nvPr>
        </p:nvPicPr>
        <p:blipFill>
          <a:blip r:embed="rId2" cstate="print"/>
          <a:stretch>
            <a:fillRect/>
          </a:stretch>
        </p:blipFill>
        <p:spPr>
          <a:xfrm>
            <a:off x="1582372" y="1371601"/>
            <a:ext cx="5732828" cy="3733800"/>
          </a:xfrm>
        </p:spPr>
      </p:pic>
      <p:sp>
        <p:nvSpPr>
          <p:cNvPr id="5" name="TextBox 4"/>
          <p:cNvSpPr txBox="1"/>
          <p:nvPr/>
        </p:nvSpPr>
        <p:spPr>
          <a:xfrm>
            <a:off x="304800" y="5181600"/>
            <a:ext cx="8458200" cy="1477328"/>
          </a:xfrm>
          <a:prstGeom prst="rect">
            <a:avLst/>
          </a:prstGeom>
          <a:noFill/>
        </p:spPr>
        <p:txBody>
          <a:bodyPr wrap="square" rtlCol="0">
            <a:spAutoFit/>
          </a:bodyPr>
          <a:lstStyle/>
          <a:p>
            <a:r>
              <a:rPr lang="en-US" dirty="0" smtClean="0"/>
              <a:t>This child recognizes that the modern world is changing.  By depicting people moving from a larger world to a smaller one, the child demonstrates understanding that technology, travel, and other factors have made it easier than ever to learn about, explore, and be connected to many parts of the world rather than just her own.</a:t>
            </a:r>
            <a:endParaRPr lang="en-US" dirty="0"/>
          </a:p>
        </p:txBody>
      </p:sp>
      <p:sp>
        <p:nvSpPr>
          <p:cNvPr id="6" name="TextBox 5"/>
          <p:cNvSpPr txBox="1"/>
          <p:nvPr/>
        </p:nvSpPr>
        <p:spPr>
          <a:xfrm>
            <a:off x="1981200" y="4495800"/>
            <a:ext cx="4800600" cy="276999"/>
          </a:xfrm>
          <a:prstGeom prst="rect">
            <a:avLst/>
          </a:prstGeom>
          <a:noFill/>
        </p:spPr>
        <p:txBody>
          <a:bodyPr wrap="square" rtlCol="0">
            <a:spAutoFit/>
          </a:bodyPr>
          <a:lstStyle/>
          <a:p>
            <a:r>
              <a:rPr lang="en-US" sz="1200" dirty="0" smtClean="0"/>
              <a:t>“Untitled” - Sweden</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Segoe UI" pitchFamily="34" charset="0"/>
                <a:cs typeface="Segoe UI" pitchFamily="34" charset="0"/>
              </a:rPr>
              <a:t>Overall Synthesis</a:t>
            </a:r>
            <a:endParaRPr lang="en-US" dirty="0">
              <a:latin typeface="Segoe UI" pitchFamily="34" charset="0"/>
              <a:cs typeface="Segoe UI" pitchFamily="34" charset="0"/>
            </a:endParaRPr>
          </a:p>
        </p:txBody>
      </p:sp>
      <p:sp>
        <p:nvSpPr>
          <p:cNvPr id="3" name="Content Placeholder 2"/>
          <p:cNvSpPr>
            <a:spLocks noGrp="1"/>
          </p:cNvSpPr>
          <p:nvPr>
            <p:ph idx="1"/>
          </p:nvPr>
        </p:nvSpPr>
        <p:spPr/>
        <p:txBody>
          <a:bodyPr>
            <a:normAutofit fontScale="92500" lnSpcReduction="10000"/>
          </a:bodyPr>
          <a:lstStyle/>
          <a:p>
            <a:r>
              <a:rPr lang="en-US" sz="2000" dirty="0" smtClean="0"/>
              <a:t>     All ten of these pictures were created by children who clearly have some degree of global awareness.  Through some environment, person(s), or combination of the two, they have acquired prior knowledge enabling them to contextualize global understanding to some degree.   The children who created these images seem to desire global interaction, exchange, cooperation, and equality; pluralism abounds in them.  Much research shows that it is difficult to instill truly global perspectives in people, and without knowing these children personally we cannot say with certainty that their actions truly do reflect the mindsets their pictures display.  Perhaps we can infer, however, that their global perspectives are a bit more progressive than most.  The fact that they took the time to even participate in this contest helps prove this point.  By participating, they were expressing an interest in global awareness and therefore proving their interest in global issues.</a:t>
            </a: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Implications and Application</a:t>
            </a:r>
            <a:endParaRPr lang="en-US" dirty="0"/>
          </a:p>
        </p:txBody>
      </p:sp>
      <p:sp>
        <p:nvSpPr>
          <p:cNvPr id="3" name="Content Placeholder 2"/>
          <p:cNvSpPr>
            <a:spLocks noGrp="1"/>
          </p:cNvSpPr>
          <p:nvPr>
            <p:ph idx="1"/>
          </p:nvPr>
        </p:nvSpPr>
        <p:spPr/>
        <p:txBody>
          <a:bodyPr>
            <a:normAutofit/>
          </a:bodyPr>
          <a:lstStyle/>
          <a:p>
            <a:r>
              <a:rPr lang="en-US" sz="1800" dirty="0" smtClean="0"/>
              <a:t>     The work of these children and this project have exciting implications for teaching; this is one example of an activity that fully engaged students academically, emotionally, and in a real-world context with meaningful learning outcomes.  Through one picture, they were able to express knowledge of social studies, art, literacy, current affairs, and even, to some degree, human psychology.  In the spirit of this UNICEF project, I have created an instructional plan that I could use with my second graders to accomplish some of these same goals in a different way.  The details of this plan follow in the next sequence of slides.</a:t>
            </a:r>
            <a:endParaRPr lang="en-US" sz="1800" dirty="0"/>
          </a:p>
        </p:txBody>
      </p:sp>
      <p:pic>
        <p:nvPicPr>
          <p:cNvPr id="2050" name="Picture 2" descr="C:\Documents and Settings\Administrator\Local Settings\Temporary Internet Files\Content.IE5\6E6NP8D7\MP900444309[1].jpg"/>
          <p:cNvPicPr>
            <a:picLocks noChangeAspect="1" noChangeArrowheads="1"/>
          </p:cNvPicPr>
          <p:nvPr/>
        </p:nvPicPr>
        <p:blipFill>
          <a:blip r:embed="rId2" cstate="print"/>
          <a:srcRect/>
          <a:stretch>
            <a:fillRect/>
          </a:stretch>
        </p:blipFill>
        <p:spPr bwMode="auto">
          <a:xfrm>
            <a:off x="3352800" y="4495800"/>
            <a:ext cx="1295400" cy="194883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Instructional Plan</a:t>
            </a:r>
            <a:endParaRPr lang="en-US" dirty="0"/>
          </a:p>
        </p:txBody>
      </p:sp>
      <p:sp>
        <p:nvSpPr>
          <p:cNvPr id="3" name="Content Placeholder 2"/>
          <p:cNvSpPr>
            <a:spLocks noGrp="1"/>
          </p:cNvSpPr>
          <p:nvPr>
            <p:ph idx="1"/>
          </p:nvPr>
        </p:nvSpPr>
        <p:spPr/>
        <p:txBody>
          <a:bodyPr>
            <a:normAutofit fontScale="92500" lnSpcReduction="20000"/>
          </a:bodyPr>
          <a:lstStyle/>
          <a:p>
            <a:r>
              <a:rPr lang="en-US" sz="1800" dirty="0" smtClean="0"/>
              <a:t>This instructional plan is based on Google Maps.  By using this, I am helping accomplish some technology curriculum goals as well as all the others previously mentioned.</a:t>
            </a:r>
            <a:r>
              <a:rPr lang="en-US" sz="1800" dirty="0" smtClean="0"/>
              <a:t> </a:t>
            </a:r>
            <a:r>
              <a:rPr lang="en-US" sz="1800" dirty="0" smtClean="0"/>
              <a:t> It </a:t>
            </a:r>
            <a:r>
              <a:rPr lang="en-US" sz="1800" dirty="0" smtClean="0"/>
              <a:t>is similar to something I have done in the past, but this takes it to the next level, further refining its effectiveness and strength. </a:t>
            </a:r>
            <a:r>
              <a:rPr lang="en-US" sz="1800" dirty="0" smtClean="0"/>
              <a:t>  That is part of great teaching-getting better and improving methods each year!</a:t>
            </a:r>
          </a:p>
          <a:p>
            <a:r>
              <a:rPr lang="en-US" sz="1800" dirty="0" smtClean="0"/>
              <a:t>Step 1:  Students place a pinpoint on a shared class Google map showing where they were born.</a:t>
            </a:r>
          </a:p>
          <a:p>
            <a:r>
              <a:rPr lang="en-US" sz="1800" dirty="0" smtClean="0"/>
              <a:t>Step 2:  Students place pinpoints on the same map showing where their parents were born.  (For situations where this is not possible, other arrangements can be made.  For instance, perhaps a sibling or other relative’s birthplace can be marked).</a:t>
            </a:r>
          </a:p>
          <a:p>
            <a:r>
              <a:rPr lang="en-US" sz="1800" dirty="0" smtClean="0"/>
              <a:t>Step 3:  For each pinpoint they place, students must post information telling about it.  This way, when other students click the pinpoint they can learn all about that specific location.  Students can post information about people, culture, education, daily life, landforms, government, vegetation, animals, the economy, etc.  To Find this information, students can research each place using various resources, such as the internet, texts, and even interviews of people who have lived there.</a:t>
            </a:r>
            <a:endParaRPr lang="en-US" sz="1800" dirty="0"/>
          </a:p>
        </p:txBody>
      </p:sp>
      <p:pic>
        <p:nvPicPr>
          <p:cNvPr id="3074" name="Picture 2" descr="C:\Program Files\Microsoft Office\MEDIA\CAGCAT10\j0335112.wmf"/>
          <p:cNvPicPr>
            <a:picLocks noChangeAspect="1" noChangeArrowheads="1"/>
          </p:cNvPicPr>
          <p:nvPr/>
        </p:nvPicPr>
        <p:blipFill>
          <a:blip r:embed="rId2" cstate="print"/>
          <a:srcRect/>
          <a:stretch>
            <a:fillRect/>
          </a:stretch>
        </p:blipFill>
        <p:spPr bwMode="auto">
          <a:xfrm>
            <a:off x="7772400" y="5486400"/>
            <a:ext cx="895198" cy="89519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Instructional Plan Continued</a:t>
            </a:r>
            <a:endParaRPr lang="en-US" dirty="0"/>
          </a:p>
        </p:txBody>
      </p:sp>
      <p:sp>
        <p:nvSpPr>
          <p:cNvPr id="3" name="Content Placeholder 2"/>
          <p:cNvSpPr>
            <a:spLocks noGrp="1"/>
          </p:cNvSpPr>
          <p:nvPr>
            <p:ph idx="1"/>
          </p:nvPr>
        </p:nvSpPr>
        <p:spPr/>
        <p:txBody>
          <a:bodyPr>
            <a:normAutofit fontScale="92500" lnSpcReduction="20000"/>
          </a:bodyPr>
          <a:lstStyle/>
          <a:p>
            <a:r>
              <a:rPr lang="en-US" sz="1800" dirty="0" smtClean="0"/>
              <a:t>Step 4:  When all information has been researched and entered, students can freely explore the map, clicking pinpoints and reading the information about each birthplace.  As they explore, they can write down questions they may want to look further into and then use resources to find answers.</a:t>
            </a:r>
          </a:p>
          <a:p>
            <a:r>
              <a:rPr lang="en-US" sz="1800" dirty="0" smtClean="0"/>
              <a:t>Step 5:  This shared map can be posted on our class wiki, so that students can access it from anywhere at any time.  Students could even continue adding more pinpoints for other relatives as time progresses.  With time, the map would have pinpoints all over the world, increasing students knowledge of diversity and global contexts.</a:t>
            </a:r>
          </a:p>
          <a:p>
            <a:r>
              <a:rPr lang="en-US" sz="1800" dirty="0" smtClean="0"/>
              <a:t>The learning that would take place in this project is extremely rich.  Students would be learning geography, history, heritage, research skills, technology, and so much more.  Because it would be based on them, their motivation and interest would probably be very high.</a:t>
            </a:r>
          </a:p>
          <a:p>
            <a:r>
              <a:rPr lang="en-US" sz="1800" dirty="0" smtClean="0"/>
              <a:t>To measure their learning, informal assessments could be conducted through conversations, reading wiki comment posts, and observing students work on and explore the map.  Of course, there would be a continuous dialogue surrounding global knowledge, connections, and benefits of diversity.</a:t>
            </a:r>
            <a:endParaRPr lang="en-US" sz="1800" dirty="0"/>
          </a:p>
        </p:txBody>
      </p:sp>
      <p:pic>
        <p:nvPicPr>
          <p:cNvPr id="4098" name="Picture 2" descr="C:\Program Files\Microsoft Office\MEDIA\CAGCAT10\j0297749.wmf"/>
          <p:cNvPicPr>
            <a:picLocks noChangeAspect="1" noChangeArrowheads="1"/>
          </p:cNvPicPr>
          <p:nvPr/>
        </p:nvPicPr>
        <p:blipFill>
          <a:blip r:embed="rId2" cstate="print"/>
          <a:srcRect/>
          <a:stretch>
            <a:fillRect/>
          </a:stretch>
        </p:blipFill>
        <p:spPr bwMode="auto">
          <a:xfrm>
            <a:off x="7620000" y="5486400"/>
            <a:ext cx="1143000" cy="108768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Pluralism in Pastels</a:t>
            </a:r>
            <a:endParaRPr lang="en-US" sz="3200" dirty="0"/>
          </a:p>
        </p:txBody>
      </p:sp>
      <p:pic>
        <p:nvPicPr>
          <p:cNvPr id="5" name="Picture Placeholder 4" descr="module 4 1.jpg"/>
          <p:cNvPicPr>
            <a:picLocks noGrp="1" noChangeAspect="1"/>
          </p:cNvPicPr>
          <p:nvPr>
            <p:ph type="pic" idx="1"/>
          </p:nvPr>
        </p:nvPicPr>
        <p:blipFill>
          <a:blip r:embed="rId2" cstate="print"/>
          <a:srcRect l="17500" r="17500"/>
          <a:stretch>
            <a:fillRect/>
          </a:stretch>
        </p:blipFill>
        <p:spPr/>
      </p:pic>
      <p:sp>
        <p:nvSpPr>
          <p:cNvPr id="4" name="Text Placeholder 3"/>
          <p:cNvSpPr>
            <a:spLocks noGrp="1"/>
          </p:cNvSpPr>
          <p:nvPr>
            <p:ph type="body" sz="half" idx="2"/>
          </p:nvPr>
        </p:nvSpPr>
        <p:spPr/>
        <p:txBody>
          <a:bodyPr>
            <a:noAutofit/>
          </a:bodyPr>
          <a:lstStyle/>
          <a:p>
            <a:r>
              <a:rPr lang="en-US" sz="1800" dirty="0" smtClean="0"/>
              <a:t>This child views the world and its citizens as interwoven, blended,  and united.  Though all the different components come together beautifully, it is still possible to see the different colors and elements that comprise it.  They are lovely both individually, and as one.</a:t>
            </a:r>
            <a:endParaRPr lang="en-US" sz="1800" dirty="0"/>
          </a:p>
        </p:txBody>
      </p:sp>
      <p:sp>
        <p:nvSpPr>
          <p:cNvPr id="7" name="TextBox 6"/>
          <p:cNvSpPr txBox="1"/>
          <p:nvPr/>
        </p:nvSpPr>
        <p:spPr>
          <a:xfrm>
            <a:off x="457200" y="5562600"/>
            <a:ext cx="3657600" cy="276999"/>
          </a:xfrm>
          <a:prstGeom prst="rect">
            <a:avLst/>
          </a:prstGeom>
          <a:noFill/>
        </p:spPr>
        <p:txBody>
          <a:bodyPr wrap="square" rtlCol="0">
            <a:spAutoFit/>
          </a:bodyPr>
          <a:lstStyle/>
          <a:p>
            <a:r>
              <a:rPr lang="en-US" sz="1200" dirty="0" smtClean="0"/>
              <a:t>“A World of </a:t>
            </a:r>
            <a:r>
              <a:rPr lang="en-US" sz="1200" dirty="0" err="1" smtClean="0"/>
              <a:t>Colours</a:t>
            </a:r>
            <a:r>
              <a:rPr lang="en-US" sz="1200" dirty="0" smtClean="0"/>
              <a:t>” – from Norway</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700" dirty="0" smtClean="0">
                <a:latin typeface="Amienne" pitchFamily="82" charset="0"/>
              </a:rPr>
              <a:t>Mother</a:t>
            </a:r>
            <a:r>
              <a:rPr lang="en-US" sz="7200" dirty="0" smtClean="0">
                <a:latin typeface="Amienne" pitchFamily="82" charset="0"/>
              </a:rPr>
              <a:t> </a:t>
            </a:r>
            <a:r>
              <a:rPr lang="en-US" sz="4400" dirty="0" smtClean="0">
                <a:latin typeface="Amienne" pitchFamily="82" charset="0"/>
              </a:rPr>
              <a:t>of</a:t>
            </a:r>
            <a:r>
              <a:rPr lang="en-US" sz="7200" dirty="0" smtClean="0">
                <a:latin typeface="Amienne" pitchFamily="82" charset="0"/>
              </a:rPr>
              <a:t> </a:t>
            </a:r>
            <a:r>
              <a:rPr lang="en-US" sz="6700" dirty="0" smtClean="0">
                <a:latin typeface="Amienne" pitchFamily="82" charset="0"/>
              </a:rPr>
              <a:t>Earth</a:t>
            </a:r>
            <a:endParaRPr lang="en-US" sz="6700" dirty="0">
              <a:latin typeface="Amienne" pitchFamily="82" charset="0"/>
            </a:endParaRPr>
          </a:p>
        </p:txBody>
      </p:sp>
      <p:pic>
        <p:nvPicPr>
          <p:cNvPr id="5" name="Picture Placeholder 4" descr="module 4 2.jpg"/>
          <p:cNvPicPr>
            <a:picLocks noGrp="1" noChangeAspect="1"/>
          </p:cNvPicPr>
          <p:nvPr>
            <p:ph type="pic" idx="1"/>
          </p:nvPr>
        </p:nvPicPr>
        <p:blipFill>
          <a:blip r:embed="rId2" cstate="print"/>
          <a:srcRect l="14958" r="14958"/>
          <a:stretch>
            <a:fillRect/>
          </a:stretch>
        </p:blipFill>
        <p:spPr/>
      </p:pic>
      <p:sp>
        <p:nvSpPr>
          <p:cNvPr id="4" name="Text Placeholder 3"/>
          <p:cNvSpPr>
            <a:spLocks noGrp="1"/>
          </p:cNvSpPr>
          <p:nvPr>
            <p:ph type="body" sz="half" idx="2"/>
          </p:nvPr>
        </p:nvSpPr>
        <p:spPr/>
        <p:txBody>
          <a:bodyPr>
            <a:normAutofit/>
          </a:bodyPr>
          <a:lstStyle/>
          <a:p>
            <a:r>
              <a:rPr lang="en-US" sz="1800" dirty="0" smtClean="0"/>
              <a:t>To this child, our world is one part of something much larger.  The pregnant woman, or our place in the universe, is warm, beautiful, safe, and nurturing.  This “womb” holds us together and keeps us safely bound to one another.</a:t>
            </a:r>
            <a:endParaRPr lang="en-US" sz="1800" dirty="0"/>
          </a:p>
        </p:txBody>
      </p:sp>
      <p:sp>
        <p:nvSpPr>
          <p:cNvPr id="6" name="TextBox 5"/>
          <p:cNvSpPr txBox="1"/>
          <p:nvPr/>
        </p:nvSpPr>
        <p:spPr>
          <a:xfrm>
            <a:off x="533400" y="5486400"/>
            <a:ext cx="3200400" cy="276999"/>
          </a:xfrm>
          <a:prstGeom prst="rect">
            <a:avLst/>
          </a:prstGeom>
          <a:noFill/>
        </p:spPr>
        <p:txBody>
          <a:bodyPr wrap="square" rtlCol="0">
            <a:spAutoFit/>
          </a:bodyPr>
          <a:lstStyle/>
          <a:p>
            <a:r>
              <a:rPr lang="en-US" sz="1200" dirty="0" smtClean="0"/>
              <a:t>“Our Life is Eternal” - Ukraine</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latin typeface="+mn-lt"/>
              </a:rPr>
              <a:t>Our </a:t>
            </a:r>
            <a:r>
              <a:rPr lang="en-US" sz="3200" i="1" dirty="0" smtClean="0">
                <a:latin typeface="+mn-lt"/>
              </a:rPr>
              <a:t>Shrinking</a:t>
            </a:r>
            <a:r>
              <a:rPr lang="en-US" sz="4400" dirty="0" smtClean="0">
                <a:latin typeface="+mn-lt"/>
              </a:rPr>
              <a:t> World</a:t>
            </a:r>
            <a:endParaRPr lang="en-US" sz="4400" dirty="0">
              <a:latin typeface="+mn-lt"/>
            </a:endParaRPr>
          </a:p>
        </p:txBody>
      </p:sp>
      <p:pic>
        <p:nvPicPr>
          <p:cNvPr id="5" name="Picture Placeholder 4" descr="module 4 3.jpg"/>
          <p:cNvPicPr>
            <a:picLocks noGrp="1" noChangeAspect="1"/>
          </p:cNvPicPr>
          <p:nvPr>
            <p:ph type="pic" idx="1"/>
          </p:nvPr>
        </p:nvPicPr>
        <p:blipFill>
          <a:blip r:embed="rId2" cstate="print"/>
          <a:srcRect l="14697" r="14697"/>
          <a:stretch>
            <a:fillRect/>
          </a:stretch>
        </p:blipFill>
        <p:spPr/>
      </p:pic>
      <p:sp>
        <p:nvSpPr>
          <p:cNvPr id="4" name="Text Placeholder 3"/>
          <p:cNvSpPr>
            <a:spLocks noGrp="1"/>
          </p:cNvSpPr>
          <p:nvPr>
            <p:ph type="body" sz="half" idx="2"/>
          </p:nvPr>
        </p:nvSpPr>
        <p:spPr/>
        <p:txBody>
          <a:bodyPr>
            <a:noAutofit/>
          </a:bodyPr>
          <a:lstStyle/>
          <a:p>
            <a:r>
              <a:rPr lang="en-US" sz="1600" dirty="0" smtClean="0"/>
              <a:t>This child ‘s picture acknowledges the reality that the world is becoming “smaller”, due to technology that makes communication fast and easy, efficient means of travel, and an increasingly globalized world society.  This child is able to see the entire world in one small bubble; something children of generations hundreds of years ago would probably not have envisioned.  </a:t>
            </a:r>
            <a:endParaRPr lang="en-US" sz="1600" dirty="0"/>
          </a:p>
        </p:txBody>
      </p:sp>
      <p:sp>
        <p:nvSpPr>
          <p:cNvPr id="6" name="TextBox 5"/>
          <p:cNvSpPr txBox="1"/>
          <p:nvPr/>
        </p:nvSpPr>
        <p:spPr>
          <a:xfrm>
            <a:off x="609600" y="5410200"/>
            <a:ext cx="3429000" cy="276999"/>
          </a:xfrm>
          <a:prstGeom prst="rect">
            <a:avLst/>
          </a:prstGeom>
          <a:noFill/>
        </p:spPr>
        <p:txBody>
          <a:bodyPr wrap="square" rtlCol="0">
            <a:spAutoFit/>
          </a:bodyPr>
          <a:lstStyle/>
          <a:p>
            <a:r>
              <a:rPr lang="en-US" sz="1200" dirty="0" smtClean="0"/>
              <a:t>“Our United World” - Finland</a:t>
            </a:r>
            <a:endParaRPr lang="en-US" sz="1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entury Schoolbook" pitchFamily="18" charset="0"/>
              </a:rPr>
              <a:t>Our Future?  </a:t>
            </a:r>
            <a:endParaRPr lang="en-US" dirty="0">
              <a:latin typeface="Century Schoolbook" pitchFamily="18" charset="0"/>
            </a:endParaRPr>
          </a:p>
        </p:txBody>
      </p:sp>
      <p:pic>
        <p:nvPicPr>
          <p:cNvPr id="4" name="Content Placeholder 3" descr="module 4 4.jpg"/>
          <p:cNvPicPr>
            <a:picLocks noGrp="1" noChangeAspect="1"/>
          </p:cNvPicPr>
          <p:nvPr>
            <p:ph idx="1"/>
          </p:nvPr>
        </p:nvPicPr>
        <p:blipFill>
          <a:blip r:embed="rId2" cstate="print"/>
          <a:stretch>
            <a:fillRect/>
          </a:stretch>
        </p:blipFill>
        <p:spPr>
          <a:xfrm>
            <a:off x="1981200" y="1862931"/>
            <a:ext cx="5067300" cy="3547110"/>
          </a:xfrm>
        </p:spPr>
      </p:pic>
      <p:sp>
        <p:nvSpPr>
          <p:cNvPr id="5" name="TextBox 4"/>
          <p:cNvSpPr txBox="1"/>
          <p:nvPr/>
        </p:nvSpPr>
        <p:spPr>
          <a:xfrm>
            <a:off x="533400" y="5562600"/>
            <a:ext cx="7924800" cy="1200329"/>
          </a:xfrm>
          <a:prstGeom prst="rect">
            <a:avLst/>
          </a:prstGeom>
          <a:noFill/>
        </p:spPr>
        <p:txBody>
          <a:bodyPr wrap="square" rtlCol="0">
            <a:spAutoFit/>
          </a:bodyPr>
          <a:lstStyle/>
          <a:p>
            <a:r>
              <a:rPr lang="en-US" dirty="0" smtClean="0"/>
              <a:t>The child’s desire for a clean, safe, habitable, colorful world in the first picture juxtaposed next to a desolate, dead, dark world in the second makes evident his concern for our planet’s future.  This child wants people to take care of our world, lest it be destroyed and make his fear a reality.</a:t>
            </a:r>
            <a:endParaRPr lang="en-US" dirty="0"/>
          </a:p>
        </p:txBody>
      </p:sp>
      <p:sp>
        <p:nvSpPr>
          <p:cNvPr id="6" name="TextBox 5"/>
          <p:cNvSpPr txBox="1"/>
          <p:nvPr/>
        </p:nvSpPr>
        <p:spPr>
          <a:xfrm>
            <a:off x="5105400" y="1143000"/>
            <a:ext cx="3657600" cy="276999"/>
          </a:xfrm>
          <a:prstGeom prst="rect">
            <a:avLst/>
          </a:prstGeom>
          <a:noFill/>
        </p:spPr>
        <p:txBody>
          <a:bodyPr wrap="square" rtlCol="0">
            <a:spAutoFit/>
          </a:bodyPr>
          <a:lstStyle/>
          <a:p>
            <a:r>
              <a:rPr lang="en-US" sz="1200" dirty="0" smtClean="0"/>
              <a:t>“Crystal Ball” – New Zealand</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World…A Treat for All!!</a:t>
            </a:r>
            <a:endParaRPr lang="en-US" dirty="0"/>
          </a:p>
        </p:txBody>
      </p:sp>
      <p:pic>
        <p:nvPicPr>
          <p:cNvPr id="4" name="Content Placeholder 3" descr="module 4 5.jpg"/>
          <p:cNvPicPr>
            <a:picLocks noGrp="1" noChangeAspect="1"/>
          </p:cNvPicPr>
          <p:nvPr>
            <p:ph idx="1"/>
          </p:nvPr>
        </p:nvPicPr>
        <p:blipFill>
          <a:blip r:embed="rId2" cstate="print"/>
          <a:stretch>
            <a:fillRect/>
          </a:stretch>
        </p:blipFill>
        <p:spPr>
          <a:xfrm>
            <a:off x="1762760" y="2133441"/>
            <a:ext cx="4856480" cy="3459480"/>
          </a:xfrm>
        </p:spPr>
      </p:pic>
      <p:sp>
        <p:nvSpPr>
          <p:cNvPr id="5" name="TextBox 4"/>
          <p:cNvSpPr txBox="1"/>
          <p:nvPr/>
        </p:nvSpPr>
        <p:spPr>
          <a:xfrm>
            <a:off x="381000" y="5715000"/>
            <a:ext cx="8153400" cy="1200329"/>
          </a:xfrm>
          <a:prstGeom prst="rect">
            <a:avLst/>
          </a:prstGeom>
          <a:noFill/>
        </p:spPr>
        <p:txBody>
          <a:bodyPr wrap="square" rtlCol="0">
            <a:spAutoFit/>
          </a:bodyPr>
          <a:lstStyle/>
          <a:p>
            <a:r>
              <a:rPr lang="en-US" dirty="0" smtClean="0"/>
              <a:t>This child views the world as a gift, as is evident by the bow and writing on it, for all different types of people to share and enjoy.  This child may have some concern about the state of environment; the melting ice cream may represent global warming.</a:t>
            </a:r>
            <a:endParaRPr lang="en-US" dirty="0"/>
          </a:p>
        </p:txBody>
      </p:sp>
      <p:sp>
        <p:nvSpPr>
          <p:cNvPr id="6" name="TextBox 5"/>
          <p:cNvSpPr txBox="1"/>
          <p:nvPr/>
        </p:nvSpPr>
        <p:spPr>
          <a:xfrm>
            <a:off x="5334000" y="1524000"/>
            <a:ext cx="3429000" cy="276999"/>
          </a:xfrm>
          <a:prstGeom prst="rect">
            <a:avLst/>
          </a:prstGeom>
          <a:noFill/>
        </p:spPr>
        <p:txBody>
          <a:bodyPr wrap="square" rtlCol="0">
            <a:spAutoFit/>
          </a:bodyPr>
          <a:lstStyle/>
          <a:p>
            <a:r>
              <a:rPr lang="en-US" sz="1200" dirty="0" smtClean="0"/>
              <a:t>“Untitled” - Qatar</a:t>
            </a:r>
            <a:endParaRPr lang="en-US" sz="1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8153400" cy="730250"/>
          </a:xfrm>
        </p:spPr>
        <p:txBody>
          <a:bodyPr>
            <a:normAutofit fontScale="90000"/>
          </a:bodyPr>
          <a:lstStyle/>
          <a:p>
            <a:r>
              <a:rPr lang="en-US" dirty="0" smtClean="0"/>
              <a:t>This picture is a humanistic, harmonious, and hopeful representation of our world.  This child’s work conveys the idea that though people are diverse, they can still make choices to promote unity and the well-being of all.  In a sense, this picture is a representation of a global family; many pieces of the puzzle (diverse people) come together to make a complete society.</a:t>
            </a:r>
            <a:endParaRPr lang="en-US" dirty="0"/>
          </a:p>
        </p:txBody>
      </p:sp>
      <p:sp>
        <p:nvSpPr>
          <p:cNvPr id="3" name="Text Placeholder 2"/>
          <p:cNvSpPr>
            <a:spLocks noGrp="1"/>
          </p:cNvSpPr>
          <p:nvPr>
            <p:ph type="body" idx="2"/>
          </p:nvPr>
        </p:nvSpPr>
        <p:spPr/>
        <p:txBody>
          <a:bodyPr>
            <a:normAutofit/>
          </a:bodyPr>
          <a:lstStyle/>
          <a:p>
            <a:r>
              <a:rPr lang="en-US" sz="6000" dirty="0" smtClean="0"/>
              <a:t>Jigsaw</a:t>
            </a:r>
            <a:endParaRPr lang="en-US" sz="6000" dirty="0"/>
          </a:p>
        </p:txBody>
      </p:sp>
      <p:pic>
        <p:nvPicPr>
          <p:cNvPr id="5" name="Content Placeholder 4" descr="module 4 6.jpg"/>
          <p:cNvPicPr>
            <a:picLocks noGrp="1" noChangeAspect="1"/>
          </p:cNvPicPr>
          <p:nvPr>
            <p:ph sz="half" idx="1"/>
          </p:nvPr>
        </p:nvPicPr>
        <p:blipFill>
          <a:blip r:embed="rId2" cstate="print"/>
          <a:stretch>
            <a:fillRect/>
          </a:stretch>
        </p:blipFill>
        <p:spPr>
          <a:xfrm>
            <a:off x="1371600" y="2177415"/>
            <a:ext cx="5715000" cy="3714750"/>
          </a:xfrm>
        </p:spPr>
      </p:pic>
      <p:sp>
        <p:nvSpPr>
          <p:cNvPr id="6" name="TextBox 5"/>
          <p:cNvSpPr txBox="1"/>
          <p:nvPr/>
        </p:nvSpPr>
        <p:spPr>
          <a:xfrm>
            <a:off x="1676400" y="6172200"/>
            <a:ext cx="4876800" cy="276999"/>
          </a:xfrm>
          <a:prstGeom prst="rect">
            <a:avLst/>
          </a:prstGeom>
          <a:noFill/>
        </p:spPr>
        <p:txBody>
          <a:bodyPr wrap="square" rtlCol="0">
            <a:spAutoFit/>
          </a:bodyPr>
          <a:lstStyle/>
          <a:p>
            <a:r>
              <a:rPr lang="en-US" sz="1200" dirty="0" smtClean="0"/>
              <a:t>“United Pieces” - Canada</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8305800" cy="730250"/>
          </a:xfrm>
        </p:spPr>
        <p:txBody>
          <a:bodyPr>
            <a:noAutofit/>
          </a:bodyPr>
          <a:lstStyle/>
          <a:p>
            <a:r>
              <a:rPr lang="en-US" sz="2000" dirty="0" smtClean="0">
                <a:latin typeface="Bradley Hand ITC" pitchFamily="66" charset="0"/>
              </a:rPr>
              <a:t>This picture makes evident the child’s perception that the world is connected, melded, and each part of it is in some way part of the rest of the whole.  Different regions, people, and areas are dependent on other regions, people, and areas; we are all connected in a global mosaic.</a:t>
            </a:r>
            <a:endParaRPr lang="en-US" sz="2000" dirty="0">
              <a:latin typeface="Bradley Hand ITC" pitchFamily="66" charset="0"/>
            </a:endParaRPr>
          </a:p>
        </p:txBody>
      </p:sp>
      <p:sp>
        <p:nvSpPr>
          <p:cNvPr id="3" name="Text Placeholder 2"/>
          <p:cNvSpPr>
            <a:spLocks noGrp="1"/>
          </p:cNvSpPr>
          <p:nvPr>
            <p:ph type="body" idx="2"/>
          </p:nvPr>
        </p:nvSpPr>
        <p:spPr>
          <a:xfrm>
            <a:off x="457200" y="214424"/>
            <a:ext cx="8229600" cy="914400"/>
          </a:xfrm>
        </p:spPr>
        <p:txBody>
          <a:bodyPr>
            <a:normAutofit/>
          </a:bodyPr>
          <a:lstStyle/>
          <a:p>
            <a:pPr algn="ctr"/>
            <a:r>
              <a:rPr lang="en-US" sz="6000" dirty="0" smtClean="0">
                <a:latin typeface="Bradley Hand ITC" pitchFamily="66" charset="0"/>
              </a:rPr>
              <a:t>A Collage of Cultures… </a:t>
            </a:r>
            <a:endParaRPr lang="en-US" sz="6000" dirty="0">
              <a:latin typeface="Bradley Hand ITC" pitchFamily="66" charset="0"/>
            </a:endParaRPr>
          </a:p>
        </p:txBody>
      </p:sp>
      <p:pic>
        <p:nvPicPr>
          <p:cNvPr id="5" name="Content Placeholder 4" descr="module 4 7.jpg"/>
          <p:cNvPicPr>
            <a:picLocks noGrp="1" noChangeAspect="1"/>
          </p:cNvPicPr>
          <p:nvPr>
            <p:ph sz="half" idx="1"/>
          </p:nvPr>
        </p:nvPicPr>
        <p:blipFill>
          <a:blip r:embed="rId2" cstate="print"/>
          <a:stretch>
            <a:fillRect/>
          </a:stretch>
        </p:blipFill>
        <p:spPr>
          <a:xfrm>
            <a:off x="1300608" y="2438400"/>
            <a:ext cx="5399784" cy="3962400"/>
          </a:xfrm>
        </p:spPr>
      </p:pic>
      <p:sp>
        <p:nvSpPr>
          <p:cNvPr id="6" name="TextBox 5"/>
          <p:cNvSpPr txBox="1"/>
          <p:nvPr/>
        </p:nvSpPr>
        <p:spPr>
          <a:xfrm>
            <a:off x="6705600" y="5791200"/>
            <a:ext cx="2209800" cy="461665"/>
          </a:xfrm>
          <a:prstGeom prst="rect">
            <a:avLst/>
          </a:prstGeom>
          <a:noFill/>
        </p:spPr>
        <p:txBody>
          <a:bodyPr wrap="square" rtlCol="0">
            <a:spAutoFit/>
          </a:bodyPr>
          <a:lstStyle/>
          <a:p>
            <a:r>
              <a:rPr lang="en-US" sz="1200" dirty="0" smtClean="0"/>
              <a:t>“Earth in </a:t>
            </a:r>
            <a:r>
              <a:rPr lang="en-US" sz="1200" dirty="0" err="1" smtClean="0"/>
              <a:t>Kaleidescope</a:t>
            </a:r>
            <a:r>
              <a:rPr lang="en-US" sz="1200" dirty="0" smtClean="0"/>
              <a:t>” – Czech Republic</a:t>
            </a:r>
            <a:endParaRPr lang="en-US" sz="1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8229600" cy="730250"/>
          </a:xfrm>
        </p:spPr>
        <p:txBody>
          <a:bodyPr>
            <a:normAutofit fontScale="90000"/>
          </a:bodyPr>
          <a:lstStyle/>
          <a:p>
            <a:r>
              <a:rPr lang="en-US" dirty="0" smtClean="0"/>
              <a:t>This child has a strong understanding that what happens in one part of the world impacts what happens in other parts.  The strings connecting the people and places in the image are so intertwined, that by pulling one string others will be pulled as well.  This child realizes that actions in a global society have global consequences.   This picture is more deeply analyzed on the next slide.</a:t>
            </a:r>
            <a:endParaRPr lang="en-US" dirty="0"/>
          </a:p>
        </p:txBody>
      </p:sp>
      <p:sp>
        <p:nvSpPr>
          <p:cNvPr id="3" name="Text Placeholder 2"/>
          <p:cNvSpPr>
            <a:spLocks noGrp="1"/>
          </p:cNvSpPr>
          <p:nvPr>
            <p:ph type="body" idx="2"/>
          </p:nvPr>
        </p:nvSpPr>
        <p:spPr>
          <a:xfrm>
            <a:off x="457200" y="214424"/>
            <a:ext cx="8229600" cy="914400"/>
          </a:xfrm>
        </p:spPr>
        <p:txBody>
          <a:bodyPr>
            <a:normAutofit/>
          </a:bodyPr>
          <a:lstStyle/>
          <a:p>
            <a:pPr algn="ctr"/>
            <a:r>
              <a:rPr lang="en-US" sz="6000" dirty="0" smtClean="0">
                <a:latin typeface="Garamond" pitchFamily="18" charset="0"/>
              </a:rPr>
              <a:t>We are Woven Together</a:t>
            </a:r>
            <a:endParaRPr lang="en-US" sz="6000" dirty="0">
              <a:latin typeface="Garamond" pitchFamily="18" charset="0"/>
            </a:endParaRPr>
          </a:p>
        </p:txBody>
      </p:sp>
      <p:pic>
        <p:nvPicPr>
          <p:cNvPr id="5" name="Content Placeholder 4" descr="module 4 8.jpg"/>
          <p:cNvPicPr>
            <a:picLocks noGrp="1" noChangeAspect="1"/>
          </p:cNvPicPr>
          <p:nvPr>
            <p:ph sz="half" idx="1"/>
          </p:nvPr>
        </p:nvPicPr>
        <p:blipFill>
          <a:blip r:embed="rId2" cstate="print"/>
          <a:stretch>
            <a:fillRect/>
          </a:stretch>
        </p:blipFill>
        <p:spPr>
          <a:xfrm>
            <a:off x="1274182" y="2438400"/>
            <a:ext cx="5452635" cy="4191000"/>
          </a:xfrm>
        </p:spPr>
      </p:pic>
      <p:sp>
        <p:nvSpPr>
          <p:cNvPr id="6" name="TextBox 5"/>
          <p:cNvSpPr txBox="1"/>
          <p:nvPr/>
        </p:nvSpPr>
        <p:spPr>
          <a:xfrm>
            <a:off x="6781800" y="6400800"/>
            <a:ext cx="2133600" cy="461665"/>
          </a:xfrm>
          <a:prstGeom prst="rect">
            <a:avLst/>
          </a:prstGeom>
          <a:noFill/>
        </p:spPr>
        <p:txBody>
          <a:bodyPr wrap="square" rtlCol="0">
            <a:spAutoFit/>
          </a:bodyPr>
          <a:lstStyle/>
          <a:p>
            <a:r>
              <a:rPr lang="en-US" sz="1200" dirty="0" smtClean="0"/>
              <a:t>“Let’s Help Each Other Easier” - Bulgaria</a:t>
            </a:r>
            <a:endParaRPr lang="en-U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1366</TotalTime>
  <Words>1661</Words>
  <Application>Microsoft Office PowerPoint</Application>
  <PresentationFormat>On-screen Show (4:3)</PresentationFormat>
  <Paragraphs>49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Through the eyes of children</vt:lpstr>
      <vt:lpstr>Pluralism in Pastels</vt:lpstr>
      <vt:lpstr>Mother of Earth</vt:lpstr>
      <vt:lpstr>Our Shrinking World</vt:lpstr>
      <vt:lpstr>Our Future?  </vt:lpstr>
      <vt:lpstr>Our World…A Treat for All!!</vt:lpstr>
      <vt:lpstr>This picture is a humanistic, harmonious, and hopeful representation of our world.  This child’s work conveys the idea that though people are diverse, they can still make choices to promote unity and the well-being of all.  In a sense, this picture is a representation of a global family; many pieces of the puzzle (diverse people) come together to make a complete society.</vt:lpstr>
      <vt:lpstr>This picture makes evident the child’s perception that the world is connected, melded, and each part of it is in some way part of the rest of the whole.  Different regions, people, and areas are dependent on other regions, people, and areas; we are all connected in a global mosaic.</vt:lpstr>
      <vt:lpstr>This child has a strong understanding that what happens in one part of the world impacts what happens in other parts.  The strings connecting the people and places in the image are so intertwined, that by pulling one string others will be pulled as well.  This child realizes that actions in a global society have global consequences.   This picture is more deeply analyzed on the next slide.</vt:lpstr>
      <vt:lpstr>A Deeper Analysis…</vt:lpstr>
      <vt:lpstr>By embedding images representing technology in this picture, this child shows a clear understanding of the fact that it has played a major role in speeding up globalization and making it more efficient.  The text on the banner also makes evident the child’s belief that unity, peace, love, and harmony are necessary for a modern world’s success.</vt:lpstr>
      <vt:lpstr>It’s a Smaller World, After All…</vt:lpstr>
      <vt:lpstr>Overall Synthesis</vt:lpstr>
      <vt:lpstr>Implications and Application</vt:lpstr>
      <vt:lpstr>Instructional Plan</vt:lpstr>
      <vt:lpstr>Instructional Plan Continued</vt:lpstr>
    </vt:vector>
  </TitlesOfParts>
  <Company>Wake County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Through Childlike Eyes</dc:title>
  <dc:creator>WCPSS</dc:creator>
  <cp:lastModifiedBy>WCPSS</cp:lastModifiedBy>
  <cp:revision>29</cp:revision>
  <dcterms:created xsi:type="dcterms:W3CDTF">2011-02-17T22:41:22Z</dcterms:created>
  <dcterms:modified xsi:type="dcterms:W3CDTF">2011-02-18T21:27:26Z</dcterms:modified>
</cp:coreProperties>
</file>